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8" d="100"/>
          <a:sy n="108" d="100"/>
        </p:scale>
        <p:origin x="-9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6"/>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chemeClr val="accent1"/>
              </a:gs>
              <a:gs pos="14000">
                <a:schemeClr val="accent1">
                  <a:lumMod val="60000"/>
                  <a:lumOff val="40000"/>
                </a:schemeClr>
              </a:gs>
              <a:gs pos="83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b="1" kern="1200">
              <a:solidFill>
                <a:schemeClr val="lt1"/>
              </a:solidFill>
              <a:latin typeface="+mn-lt"/>
              <a:ea typeface="+mn-ea"/>
              <a:cs typeface="+mn-cs"/>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chemeClr val="accent1">
                  <a:alpha val="0"/>
                </a:schemeClr>
              </a:gs>
              <a:gs pos="57000">
                <a:schemeClr val="accent1">
                  <a:lumMod val="40000"/>
                  <a:lumOff val="60000"/>
                </a:schemeClr>
              </a:gs>
              <a:gs pos="100000">
                <a:schemeClr val="accent1">
                  <a:alpha val="0"/>
                </a:scheme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b="1" kern="1200">
              <a:solidFill>
                <a:schemeClr val="lt1"/>
              </a:solidFill>
              <a:latin typeface="+mn-lt"/>
              <a:ea typeface="+mn-ea"/>
              <a:cs typeface="+mn-cs"/>
            </a:endParaRPr>
          </a:p>
        </p:txBody>
      </p:sp>
      <p:sp>
        <p:nvSpPr>
          <p:cNvPr id="9" name="Freeform 8"/>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3">
                  <a:lumMod val="40000"/>
                  <a:lumOff val="60000"/>
                </a:schemeClr>
              </a:gs>
              <a:gs pos="50000">
                <a:schemeClr val="accent3"/>
              </a:gs>
              <a:gs pos="10000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b="1"/>
          </a:p>
        </p:txBody>
      </p:sp>
      <p:sp>
        <p:nvSpPr>
          <p:cNvPr id="2" name="Title 1"/>
          <p:cNvSpPr>
            <a:spLocks noGrp="1"/>
          </p:cNvSpPr>
          <p:nvPr>
            <p:ph type="ctrTitle"/>
          </p:nvPr>
        </p:nvSpPr>
        <p:spPr>
          <a:xfrm>
            <a:off x="4572000" y="1676400"/>
            <a:ext cx="3886200" cy="1524000"/>
          </a:xfrm>
        </p:spPr>
        <p:txBody>
          <a:bodyPr anchor="b" anchorCtr="0"/>
          <a:lstStyle>
            <a:lvl1pPr algn="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0" y="3203574"/>
            <a:ext cx="3886200" cy="1825625"/>
          </a:xfrm>
        </p:spPr>
        <p:txBody>
          <a:bodyPr>
            <a:normAutofit/>
          </a:bodyPr>
          <a:lstStyle>
            <a:lvl1pPr marL="0" indent="0" algn="l">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EB5ECD5-515E-4817-8A06-1D2ED2C83850}" type="datetime4">
              <a:rPr lang="en-US" smtClean="0"/>
              <a:pPr/>
              <a:t>December 5,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normAutofit/>
          </a:bodyPr>
          <a:lstStyle/>
          <a:p>
            <a:fld id="{1D72EBF8-7CF5-44B7-B2BF-E22DE4D0703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userDrawn="1"/>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userDrawn="1"/>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userDrawn="1"/>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5B59F4-DDCB-41FF-83F5-A48440F36FA7}" type="datetime4">
              <a:rPr lang="en-US" smtClean="0"/>
              <a:pPr/>
              <a:t>December 5,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6"/>
          <p:cNvSpPr/>
          <p:nvPr userDrawn="1"/>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userDrawn="1"/>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userDrawn="1"/>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056348-D703-428C-A1C4-7D6796EF5F41}" type="datetime4">
              <a:rPr lang="en-US" smtClean="0"/>
              <a:pPr/>
              <a:t>December 5,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600201"/>
            <a:ext cx="77724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32D1919-1B5F-4141-B613-3E5C6008A186}" type="datetime4">
              <a:rPr lang="en-US" smtClean="0"/>
              <a:pPr/>
              <a:t>December 5,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Freeform 6"/>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1">
                  <a:lumMod val="40000"/>
                  <a:lumOff val="60000"/>
                </a:schemeClr>
              </a:gs>
              <a:gs pos="50000">
                <a:schemeClr val="accent1"/>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rgbClr val="000000"/>
              </a:gs>
              <a:gs pos="14000">
                <a:srgbClr val="333333"/>
              </a:gs>
              <a:gs pos="83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9" name="Freeform 8"/>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rgbClr val="000000">
                  <a:alpha val="0"/>
                </a:srgbClr>
              </a:gs>
              <a:gs pos="57000">
                <a:srgbClr val="4D4D4D"/>
              </a:gs>
              <a:gs pos="100000">
                <a:srgbClr val="000000">
                  <a:alpha val="0"/>
                </a:srgb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lnSpc>
                <a:spcPct val="100000"/>
              </a:lnSpc>
            </a:pPr>
            <a:endParaRPr lang="en-US" sz="1800" kern="1200">
              <a:solidFill>
                <a:schemeClr val="lt1"/>
              </a:solidFill>
              <a:latin typeface="+mn-lt"/>
              <a:ea typeface="+mn-ea"/>
              <a:cs typeface="+mn-cs"/>
            </a:endParaRPr>
          </a:p>
        </p:txBody>
      </p:sp>
      <p:sp>
        <p:nvSpPr>
          <p:cNvPr id="2" name="Title 1"/>
          <p:cNvSpPr>
            <a:spLocks noGrp="1"/>
          </p:cNvSpPr>
          <p:nvPr>
            <p:ph type="title"/>
          </p:nvPr>
        </p:nvSpPr>
        <p:spPr>
          <a:xfrm>
            <a:off x="722313" y="3633787"/>
            <a:ext cx="7772400" cy="1362075"/>
          </a:xfrm>
        </p:spPr>
        <p:txBody>
          <a:bodyPr anchor="t"/>
          <a:lstStyle>
            <a:lvl1pPr algn="l">
              <a:defRPr sz="40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2133600"/>
            <a:ext cx="7772400" cy="1500187"/>
          </a:xfrm>
        </p:spPr>
        <p:txBody>
          <a:bodyPr anchor="b"/>
          <a:lstStyle>
            <a:lvl1pPr marL="0" indent="0">
              <a:buNone/>
              <a:defRPr sz="200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AD22427-B1DD-49E6-9F05-DE0F1467D7DC}" type="datetime4">
              <a:rPr lang="en-US" smtClean="0"/>
              <a:pPr/>
              <a:t>December 5,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BCCA7B5-8BC9-491C-A887-7C3E7ED947D8}" type="datetime4">
              <a:rPr lang="en-US" smtClean="0"/>
              <a:pPr/>
              <a:t>December 5,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a:p>
        </p:txBody>
      </p:sp>
      <p:sp>
        <p:nvSpPr>
          <p:cNvPr id="13" name="Content Placeholder 12"/>
          <p:cNvSpPr>
            <a:spLocks noGrp="1"/>
          </p:cNvSpPr>
          <p:nvPr>
            <p:ph sz="quarter" idx="13"/>
          </p:nvPr>
        </p:nvSpPr>
        <p:spPr>
          <a:xfrm>
            <a:off x="685800" y="1536192"/>
            <a:ext cx="3657600"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4800600" y="1536192"/>
            <a:ext cx="3657600"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Freeform 9"/>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1" name="Freeform 10"/>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3657600" cy="639762"/>
          </a:xfrm>
        </p:spPr>
        <p:txBody>
          <a:bodyPr anchor="b">
            <a:normAutofit/>
          </a:bodyPr>
          <a:lstStyle>
            <a:lvl1pPr marL="0" indent="0">
              <a:buNone/>
              <a:defRPr sz="2000" b="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535113"/>
            <a:ext cx="3657600" cy="639762"/>
          </a:xfrm>
        </p:spPr>
        <p:txBody>
          <a:bodyPr anchor="b">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Freeform 11"/>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fld id="{BDA18ED0-40F2-434C-A848-B92581875164}" type="datetime4">
              <a:rPr lang="en-US" smtClean="0"/>
              <a:pPr/>
              <a:t>December 5, 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72EBF8-7CF5-44B7-B2BF-E22DE4D0703D}" type="slidenum">
              <a:rPr lang="en-US" smtClean="0"/>
              <a:pPr/>
              <a:t>‹#›</a:t>
            </a:fld>
            <a:endParaRPr lang="en-US"/>
          </a:p>
        </p:txBody>
      </p:sp>
      <p:sp>
        <p:nvSpPr>
          <p:cNvPr id="15" name="Content Placeholder 14"/>
          <p:cNvSpPr>
            <a:spLocks noGrp="1"/>
          </p:cNvSpPr>
          <p:nvPr>
            <p:ph sz="quarter" idx="13"/>
          </p:nvPr>
        </p:nvSpPr>
        <p:spPr>
          <a:xfrm>
            <a:off x="685800" y="2209800"/>
            <a:ext cx="36576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Content Placeholder 16"/>
          <p:cNvSpPr>
            <a:spLocks noGrp="1"/>
          </p:cNvSpPr>
          <p:nvPr>
            <p:ph sz="quarter" idx="14"/>
          </p:nvPr>
        </p:nvSpPr>
        <p:spPr>
          <a:xfrm>
            <a:off x="4800600" y="2209800"/>
            <a:ext cx="36576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Freeform 7"/>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7855437F-F4F9-44A9-B4D3-9191CA04E889}" type="datetime4">
              <a:rPr lang="en-US" smtClean="0"/>
              <a:pPr/>
              <a:t>December 5, 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72EBF8-7CF5-44B7-B2BF-E22DE4D0703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reeform 4"/>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6" name="Freeform 5"/>
          <p:cNvSpPr/>
          <p:nvPr/>
        </p:nvSpPr>
        <p:spPr>
          <a:xfrm>
            <a:off x="0" y="5381627"/>
            <a:ext cx="3286124" cy="1207294"/>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96" y="534702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39A24E59-01D0-4537-B876-7E5EC75B028D}" type="datetime4">
              <a:rPr lang="en-US" smtClean="0"/>
              <a:pPr/>
              <a:t>December 5,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72EBF8-7CF5-44B7-B2BF-E22DE4D0703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Freeform 7"/>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US" smtClean="0"/>
              <a:t>Click to edit Master title style</a:t>
            </a:r>
            <a:endParaRPr lang="en-US" dirty="0"/>
          </a:p>
        </p:txBody>
      </p:sp>
      <p:sp>
        <p:nvSpPr>
          <p:cNvPr id="10" name="Freeform 9"/>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655A2E49-18A1-40BC-BA5D-5A2EC8FDDF15}" type="datetime4">
              <a:rPr lang="en-US" smtClean="0"/>
              <a:pPr/>
              <a:t>December 5,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a:p>
        </p:txBody>
      </p:sp>
      <p:sp>
        <p:nvSpPr>
          <p:cNvPr id="13" name="Content Placeholder 12"/>
          <p:cNvSpPr>
            <a:spLocks noGrp="1"/>
          </p:cNvSpPr>
          <p:nvPr>
            <p:ph sz="quarter" idx="13"/>
          </p:nvPr>
        </p:nvSpPr>
        <p:spPr>
          <a:xfrm>
            <a:off x="4572000" y="609600"/>
            <a:ext cx="38862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Text Placeholder 13"/>
          <p:cNvSpPr>
            <a:spLocks noGrp="1"/>
          </p:cNvSpPr>
          <p:nvPr>
            <p:ph type="body" sz="quarter" idx="14"/>
          </p:nvPr>
        </p:nvSpPr>
        <p:spPr>
          <a:xfrm>
            <a:off x="676274" y="1527048"/>
            <a:ext cx="3383280" cy="329184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3" name="Picture Placeholder 2"/>
          <p:cNvSpPr>
            <a:spLocks noGrp="1"/>
          </p:cNvSpPr>
          <p:nvPr>
            <p:ph type="pic" idx="1"/>
          </p:nvPr>
        </p:nvSpPr>
        <p:spPr>
          <a:xfrm>
            <a:off x="4572000" y="609600"/>
            <a:ext cx="3886200" cy="4190999"/>
          </a:xfrm>
          <a:ln w="79375">
            <a:solidFill>
              <a:schemeClr val="tx1"/>
            </a:solidFill>
            <a:miter lim="800000"/>
          </a:ln>
          <a:effectLst>
            <a:outerShdw blurRad="50800" dist="38100" dir="5400000" algn="ctr" rotWithShape="0">
              <a:srgbClr val="000000">
                <a:alpha val="42000"/>
              </a:srgbClr>
            </a:outerShdw>
          </a:effectLst>
        </p:spPr>
        <p:txBody>
          <a:bodyPr>
            <a:normAutofit/>
          </a:bodyPr>
          <a:lstStyle>
            <a:lvl1pPr marL="0" indent="0" algn="ctr">
              <a:buNone/>
              <a:defRPr sz="25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2983DA4-3B24-449B-95CA-514EB7E30A99}" type="datetime4">
              <a:rPr lang="en-US" smtClean="0"/>
              <a:pPr/>
              <a:t>December 5,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72EBF8-7CF5-44B7-B2BF-E22DE4D0703D}" type="slidenum">
              <a:rPr lang="en-US" smtClean="0"/>
              <a:pPr/>
              <a:t>‹#›</a:t>
            </a:fld>
            <a:endParaRPr lang="en-US"/>
          </a:p>
        </p:txBody>
      </p:sp>
      <p:sp>
        <p:nvSpPr>
          <p:cNvPr id="14"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US" smtClean="0"/>
              <a:t>Click to edit Master title style</a:t>
            </a:r>
            <a:endParaRPr lang="en-US" dirty="0"/>
          </a:p>
        </p:txBody>
      </p:sp>
      <p:sp>
        <p:nvSpPr>
          <p:cNvPr id="15" name="Text Placeholder 14"/>
          <p:cNvSpPr>
            <a:spLocks noGrp="1"/>
          </p:cNvSpPr>
          <p:nvPr>
            <p:ph type="body" sz="quarter" idx="14"/>
          </p:nvPr>
        </p:nvSpPr>
        <p:spPr>
          <a:xfrm>
            <a:off x="676656" y="1524000"/>
            <a:ext cx="3381375" cy="329565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13">
              <a:alphaModFix amt="15000"/>
            </a:blip>
            <a:srcRect/>
            <a:tile tx="0" ty="0" sx="76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85800" y="274638"/>
            <a:ext cx="7772400" cy="1143000"/>
          </a:xfrm>
          <a:prstGeom prst="rect">
            <a:avLst/>
          </a:prstGeom>
        </p:spPr>
        <p:txBody>
          <a:bodyPr vert="horz" lIns="0" tIns="45720" rIns="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1600200"/>
            <a:ext cx="7772400" cy="4525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00800" y="6416675"/>
            <a:ext cx="1981200" cy="365125"/>
          </a:xfrm>
          <a:prstGeom prst="rect">
            <a:avLst/>
          </a:prstGeom>
        </p:spPr>
        <p:txBody>
          <a:bodyPr vert="horz" lIns="0" tIns="45720" rIns="0" bIns="0" rtlCol="0" anchor="b" anchorCtr="0"/>
          <a:lstStyle>
            <a:lvl1pPr algn="r">
              <a:defRPr lang="en-US" sz="900" kern="1200" cap="all" spc="110" baseline="0" smtClean="0">
                <a:solidFill>
                  <a:srgbClr val="4D4D4D"/>
                </a:solidFill>
                <a:latin typeface="+mn-lt"/>
                <a:ea typeface="+mn-ea"/>
                <a:cs typeface="+mn-cs"/>
              </a:defRPr>
            </a:lvl1pPr>
          </a:lstStyle>
          <a:p>
            <a:fld id="{942120D2-3948-4F8F-BE5D-E7E7D97880B2}" type="datetime4">
              <a:rPr lang="en-US" smtClean="0"/>
              <a:pPr/>
              <a:t>December 5, 2018</a:t>
            </a:fld>
            <a:endParaRPr lang="en-US" dirty="0" err="1"/>
          </a:p>
        </p:txBody>
      </p:sp>
      <p:sp>
        <p:nvSpPr>
          <p:cNvPr id="5" name="Footer Placeholder 4"/>
          <p:cNvSpPr>
            <a:spLocks noGrp="1"/>
          </p:cNvSpPr>
          <p:nvPr>
            <p:ph type="ftr" sz="quarter" idx="3"/>
          </p:nvPr>
        </p:nvSpPr>
        <p:spPr>
          <a:xfrm>
            <a:off x="228600" y="6416675"/>
            <a:ext cx="2895600" cy="365125"/>
          </a:xfrm>
          <a:prstGeom prst="rect">
            <a:avLst/>
          </a:prstGeom>
        </p:spPr>
        <p:txBody>
          <a:bodyPr vert="horz" lIns="0" tIns="45720" rIns="0" bIns="0" rtlCol="0" anchor="b" anchorCtr="0"/>
          <a:lstStyle>
            <a:lvl1pPr algn="l">
              <a:defRPr sz="900" cap="all" spc="110" baseline="0">
                <a:solidFill>
                  <a:srgbClr val="4D4D4D"/>
                </a:solidFill>
              </a:defRPr>
            </a:lvl1pPr>
          </a:lstStyle>
          <a:p>
            <a:endParaRPr lang="en-US" dirty="0"/>
          </a:p>
        </p:txBody>
      </p:sp>
      <p:sp>
        <p:nvSpPr>
          <p:cNvPr id="6" name="Slide Number Placeholder 5"/>
          <p:cNvSpPr>
            <a:spLocks noGrp="1"/>
          </p:cNvSpPr>
          <p:nvPr>
            <p:ph type="sldNum" sz="quarter" idx="4"/>
          </p:nvPr>
        </p:nvSpPr>
        <p:spPr>
          <a:xfrm>
            <a:off x="8458200" y="6416675"/>
            <a:ext cx="457200" cy="365125"/>
          </a:xfrm>
          <a:prstGeom prst="rect">
            <a:avLst/>
          </a:prstGeom>
        </p:spPr>
        <p:txBody>
          <a:bodyPr vert="horz" lIns="0" tIns="45720" rIns="0" bIns="0" rtlCol="0" anchor="b" anchorCtr="0"/>
          <a:lstStyle>
            <a:lvl1pPr algn="r">
              <a:defRPr sz="1100" b="1" baseline="0">
                <a:solidFill>
                  <a:srgbClr val="4D4D4D"/>
                </a:solidFill>
              </a:defRPr>
            </a:lvl1pPr>
          </a:lstStyle>
          <a:p>
            <a:fld id="{1D72EBF8-7CF5-44B7-B2BF-E22DE4D0703D}"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Coursera Capstone</a:t>
            </a:r>
            <a:endParaRPr lang="en-US" dirty="0"/>
          </a:p>
        </p:txBody>
      </p:sp>
      <p:sp>
        <p:nvSpPr>
          <p:cNvPr id="3" name="Subtitle 2"/>
          <p:cNvSpPr>
            <a:spLocks noGrp="1"/>
          </p:cNvSpPr>
          <p:nvPr>
            <p:ph type="subTitle" idx="1"/>
          </p:nvPr>
        </p:nvSpPr>
        <p:spPr/>
        <p:txBody>
          <a:bodyPr/>
          <a:lstStyle/>
          <a:p>
            <a:r>
              <a:rPr lang="en-US" dirty="0" smtClean="0"/>
              <a:t>Opening a new Chinese Restaurant in  Washington D.C</a:t>
            </a:r>
            <a:endParaRPr lang="en-US" dirty="0"/>
          </a:p>
        </p:txBody>
      </p:sp>
    </p:spTree>
    <p:extLst>
      <p:ext uri="{BB962C8B-B14F-4D97-AF65-F5344CB8AC3E}">
        <p14:creationId xmlns:p14="http://schemas.microsoft.com/office/powerpoint/2010/main" val="159982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Businesses are hard to establish. Most fail within the first 2 years, but what if by using data science you could get a better understanding of the area you were looking to purchase. Who is your competition, and where is the best place to start a new venture?</a:t>
            </a:r>
            <a:endParaRPr lang="en-US" dirty="0"/>
          </a:p>
        </p:txBody>
      </p:sp>
    </p:spTree>
    <p:extLst>
      <p:ext uri="{BB962C8B-B14F-4D97-AF65-F5344CB8AC3E}">
        <p14:creationId xmlns:p14="http://schemas.microsoft.com/office/powerpoint/2010/main" val="191892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Foursquare Data</a:t>
            </a:r>
            <a:endParaRPr lang="en-US" dirty="0"/>
          </a:p>
        </p:txBody>
      </p:sp>
      <p:sp>
        <p:nvSpPr>
          <p:cNvPr id="3" name="Text Placeholder 2"/>
          <p:cNvSpPr>
            <a:spLocks noGrp="1"/>
          </p:cNvSpPr>
          <p:nvPr>
            <p:ph type="body" idx="1"/>
          </p:nvPr>
        </p:nvSpPr>
        <p:spPr/>
        <p:txBody>
          <a:bodyPr/>
          <a:lstStyle/>
          <a:p>
            <a:r>
              <a:rPr lang="en-US" dirty="0" smtClean="0"/>
              <a:t>Using Foursquare API data we can run analysis on the current businesses in the Washington DC area</a:t>
            </a:r>
            <a:endParaRPr lang="en-US" dirty="0"/>
          </a:p>
        </p:txBody>
      </p:sp>
    </p:spTree>
    <p:extLst>
      <p:ext uri="{BB962C8B-B14F-4D97-AF65-F5344CB8AC3E}">
        <p14:creationId xmlns:p14="http://schemas.microsoft.com/office/powerpoint/2010/main" val="2351918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is the competition?</a:t>
            </a:r>
            <a:endParaRPr lang="en-US" dirty="0"/>
          </a:p>
        </p:txBody>
      </p:sp>
      <p:pic>
        <p:nvPicPr>
          <p:cNvPr id="7" name="Content Placeholder 6" descr="Screen Shot 2018-12-05 at 12.28.14 PM.png"/>
          <p:cNvPicPr>
            <a:picLocks noGrp="1" noChangeAspect="1"/>
          </p:cNvPicPr>
          <p:nvPr>
            <p:ph sz="quarter" idx="13"/>
          </p:nvPr>
        </p:nvPicPr>
        <p:blipFill>
          <a:blip r:embed="rId2">
            <a:extLst>
              <a:ext uri="{28A0092B-C50C-407E-A947-70E740481C1C}">
                <a14:useLocalDpi xmlns:a14="http://schemas.microsoft.com/office/drawing/2010/main" val="0"/>
              </a:ext>
            </a:extLst>
          </a:blip>
          <a:srcRect l="24897" r="24897"/>
          <a:stretch>
            <a:fillRect/>
          </a:stretch>
        </p:blipFill>
        <p:spPr/>
      </p:pic>
      <p:sp>
        <p:nvSpPr>
          <p:cNvPr id="6" name="Text Placeholder 5"/>
          <p:cNvSpPr>
            <a:spLocks noGrp="1"/>
          </p:cNvSpPr>
          <p:nvPr>
            <p:ph type="body" sz="quarter" idx="14"/>
          </p:nvPr>
        </p:nvSpPr>
        <p:spPr/>
        <p:txBody>
          <a:bodyPr/>
          <a:lstStyle/>
          <a:p>
            <a:r>
              <a:rPr lang="en-US" dirty="0" smtClean="0"/>
              <a:t>First things first, where in DC are the other Chinese restaurants located? Using the explore API and plotting the locations on a map we can see Chinese places are scattered, and have a concentration in Chinatown which makes sense. But there is one area that doesn't seem to have any.. Foggy Bottom. </a:t>
            </a:r>
            <a:endParaRPr lang="en-US" dirty="0"/>
          </a:p>
        </p:txBody>
      </p:sp>
    </p:spTree>
    <p:extLst>
      <p:ext uri="{BB962C8B-B14F-4D97-AF65-F5344CB8AC3E}">
        <p14:creationId xmlns:p14="http://schemas.microsoft.com/office/powerpoint/2010/main" val="335821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Foggy Bottom?</a:t>
            </a:r>
            <a:endParaRPr lang="en-US" dirty="0"/>
          </a:p>
        </p:txBody>
      </p:sp>
      <p:pic>
        <p:nvPicPr>
          <p:cNvPr id="5" name="Content Placeholder 4" descr="Screen Shot 2018-12-05 at 12.28.35 PM.png"/>
          <p:cNvPicPr>
            <a:picLocks noGrp="1" noChangeAspect="1"/>
          </p:cNvPicPr>
          <p:nvPr>
            <p:ph sz="quarter" idx="13"/>
          </p:nvPr>
        </p:nvPicPr>
        <p:blipFill>
          <a:blip r:embed="rId2" cstate="print">
            <a:extLst>
              <a:ext uri="{28A0092B-C50C-407E-A947-70E740481C1C}">
                <a14:useLocalDpi xmlns:a14="http://schemas.microsoft.com/office/drawing/2010/main" val="0"/>
              </a:ext>
            </a:extLst>
          </a:blip>
          <a:srcRect l="22212" r="22212"/>
          <a:stretch>
            <a:fillRect/>
          </a:stretch>
        </p:blipFill>
        <p:spPr/>
      </p:pic>
      <p:sp>
        <p:nvSpPr>
          <p:cNvPr id="4" name="Text Placeholder 3"/>
          <p:cNvSpPr>
            <a:spLocks noGrp="1"/>
          </p:cNvSpPr>
          <p:nvPr>
            <p:ph type="body" sz="quarter" idx="14"/>
          </p:nvPr>
        </p:nvSpPr>
        <p:spPr/>
        <p:txBody>
          <a:bodyPr>
            <a:normAutofit lnSpcReduction="10000"/>
          </a:bodyPr>
          <a:lstStyle/>
          <a:p>
            <a:r>
              <a:rPr lang="en-US" dirty="0" smtClean="0"/>
              <a:t>The next question would be OK if there are not any Chinese restaurants in Foggy Bottom </a:t>
            </a:r>
            <a:r>
              <a:rPr lang="mr-IN" dirty="0" smtClean="0"/>
              <a:t>–</a:t>
            </a:r>
            <a:r>
              <a:rPr lang="en-US" dirty="0" smtClean="0"/>
              <a:t> what is located there? In fact there was a lot around that area..</a:t>
            </a:r>
          </a:p>
          <a:p>
            <a:pPr marL="1028700" lvl="1" indent="-285750">
              <a:buFont typeface="Arial"/>
              <a:buChar char="•"/>
            </a:pPr>
            <a:r>
              <a:rPr lang="en-US" dirty="0" smtClean="0"/>
              <a:t>Hotels</a:t>
            </a:r>
          </a:p>
          <a:p>
            <a:pPr marL="1028700" lvl="1" indent="-285750">
              <a:buFont typeface="Arial"/>
              <a:buChar char="•"/>
            </a:pPr>
            <a:r>
              <a:rPr lang="en-US" dirty="0" smtClean="0"/>
              <a:t>Coffee Shops</a:t>
            </a:r>
          </a:p>
          <a:p>
            <a:pPr marL="1028700" lvl="1" indent="-285750">
              <a:buFont typeface="Arial"/>
              <a:buChar char="•"/>
            </a:pPr>
            <a:r>
              <a:rPr lang="en-US" dirty="0" smtClean="0"/>
              <a:t> American Restaurants</a:t>
            </a:r>
          </a:p>
          <a:p>
            <a:pPr marL="1028700" lvl="1" indent="-285750">
              <a:buFont typeface="Arial"/>
              <a:buChar char="•"/>
            </a:pPr>
            <a:r>
              <a:rPr lang="en-US" dirty="0" smtClean="0"/>
              <a:t>Greek Restaurants</a:t>
            </a:r>
          </a:p>
          <a:p>
            <a:pPr marL="1028700" lvl="1" indent="-285750">
              <a:buFont typeface="Arial"/>
              <a:buChar char="•"/>
            </a:pPr>
            <a:r>
              <a:rPr lang="en-US" dirty="0" smtClean="0"/>
              <a:t>Bakeries</a:t>
            </a:r>
          </a:p>
          <a:p>
            <a:pPr marL="1028700" lvl="1" indent="-285750">
              <a:buFont typeface="Arial"/>
              <a:buChar char="•"/>
            </a:pPr>
            <a:r>
              <a:rPr lang="en-US" dirty="0" smtClean="0"/>
              <a:t>Gyms</a:t>
            </a:r>
            <a:endParaRPr lang="en-US" dirty="0"/>
          </a:p>
          <a:p>
            <a:pPr marL="1028700" lvl="1" indent="-285750">
              <a:buFont typeface="Arial"/>
              <a:buChar char="•"/>
            </a:pPr>
            <a:r>
              <a:rPr lang="en-US" dirty="0" smtClean="0"/>
              <a:t>Delis and more</a:t>
            </a:r>
          </a:p>
          <a:p>
            <a:endParaRPr lang="en-US" dirty="0"/>
          </a:p>
        </p:txBody>
      </p:sp>
    </p:spTree>
    <p:extLst>
      <p:ext uri="{BB962C8B-B14F-4D97-AF65-F5344CB8AC3E}">
        <p14:creationId xmlns:p14="http://schemas.microsoft.com/office/powerpoint/2010/main" val="2059034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Anything Chinese related?</a:t>
            </a:r>
            <a:endParaRPr lang="en-US" dirty="0"/>
          </a:p>
        </p:txBody>
      </p:sp>
      <p:pic>
        <p:nvPicPr>
          <p:cNvPr id="5" name="Content Placeholder 4" descr="Screen Shot 2018-12-05 at 12.28.58 PM.png"/>
          <p:cNvPicPr>
            <a:picLocks noGrp="1" noChangeAspect="1"/>
          </p:cNvPicPr>
          <p:nvPr>
            <p:ph sz="quarter" idx="13"/>
          </p:nvPr>
        </p:nvPicPr>
        <p:blipFill>
          <a:blip r:embed="rId2">
            <a:extLst>
              <a:ext uri="{28A0092B-C50C-407E-A947-70E740481C1C}">
                <a14:useLocalDpi xmlns:a14="http://schemas.microsoft.com/office/drawing/2010/main" val="0"/>
              </a:ext>
            </a:extLst>
          </a:blip>
          <a:srcRect l="24225" r="24225"/>
          <a:stretch>
            <a:fillRect/>
          </a:stretch>
        </p:blipFill>
        <p:spPr/>
      </p:pic>
      <p:sp>
        <p:nvSpPr>
          <p:cNvPr id="4" name="Text Placeholder 3"/>
          <p:cNvSpPr>
            <a:spLocks noGrp="1"/>
          </p:cNvSpPr>
          <p:nvPr>
            <p:ph type="body" sz="quarter" idx="14"/>
          </p:nvPr>
        </p:nvSpPr>
        <p:spPr/>
        <p:txBody>
          <a:bodyPr/>
          <a:lstStyle/>
          <a:p>
            <a:r>
              <a:rPr lang="en-US" dirty="0" smtClean="0"/>
              <a:t>It would appear Foggy Bottom has a bunch of businesses outside of Chines Restaurants but what about anything related to Chinese? When querying the API for things regarding Chinese  within 500 meters of Foggy Bottom it found offices, acupuncturists, churches and the closest Chinese restaurant it found was up near Lees Hill </a:t>
            </a:r>
            <a:r>
              <a:rPr lang="mr-IN" dirty="0" smtClean="0"/>
              <a:t>–</a:t>
            </a:r>
            <a:r>
              <a:rPr lang="en-US" dirty="0" smtClean="0"/>
              <a:t> 63 meters away. </a:t>
            </a:r>
            <a:endParaRPr lang="en-US" dirty="0"/>
          </a:p>
        </p:txBody>
      </p:sp>
    </p:spTree>
    <p:extLst>
      <p:ext uri="{BB962C8B-B14F-4D97-AF65-F5344CB8AC3E}">
        <p14:creationId xmlns:p14="http://schemas.microsoft.com/office/powerpoint/2010/main" val="2784018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normAutofit lnSpcReduction="10000"/>
          </a:bodyPr>
          <a:lstStyle/>
          <a:p>
            <a:r>
              <a:rPr lang="en-US" dirty="0" smtClean="0"/>
              <a:t>Based on the analysis done using Foursquare Data </a:t>
            </a:r>
            <a:r>
              <a:rPr lang="mr-IN" dirty="0" smtClean="0"/>
              <a:t>–</a:t>
            </a:r>
            <a:r>
              <a:rPr lang="en-US" dirty="0" smtClean="0"/>
              <a:t> It was seen that Foggy Bottom could be a good place to invest given the low competition of other Chinese restaurants and high margins of traffic. Foggy Bottom has various other establishments and this could be the best way of building a successful Chinese restaurant in the D.C area. </a:t>
            </a:r>
            <a:endParaRPr lang="en-US" dirty="0"/>
          </a:p>
        </p:txBody>
      </p:sp>
    </p:spTree>
    <p:extLst>
      <p:ext uri="{BB962C8B-B14F-4D97-AF65-F5344CB8AC3E}">
        <p14:creationId xmlns:p14="http://schemas.microsoft.com/office/powerpoint/2010/main" val="2162890125"/>
      </p:ext>
    </p:extLst>
  </p:cSld>
  <p:clrMapOvr>
    <a:masterClrMapping/>
  </p:clrMapOvr>
</p:sld>
</file>

<file path=ppt/theme/theme1.xml><?xml version="1.0" encoding="utf-8"?>
<a:theme xmlns:a="http://schemas.openxmlformats.org/drawingml/2006/main" name="Urban Pop">
  <a:themeElements>
    <a:clrScheme name="Urban Pop">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Urban Pop">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2700" cap="flat" cmpd="sng" algn="ctr">
          <a:solidFill>
            <a:schemeClr val="phClr"/>
          </a:solidFill>
          <a:prstDash val="solid"/>
        </a:ln>
        <a:ln w="15875"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0800" dist="38100" dir="5400000" rotWithShape="0">
              <a:srgbClr val="000000">
                <a:alpha val="58000"/>
              </a:srgbClr>
            </a:outerShdw>
          </a:effectLst>
          <a:scene3d>
            <a:camera prst="orthographicFront">
              <a:rot lat="0" lon="0" rev="0"/>
            </a:camera>
            <a:lightRig rig="flat" dir="t"/>
          </a:scene3d>
          <a:sp3d contourW="15875">
            <a:bevelT w="95250" h="127000"/>
            <a:contourClr>
              <a:schemeClr val="phClr">
                <a:shade val="30000"/>
              </a:schemeClr>
            </a:contourClr>
          </a:sp3d>
        </a:effectStyle>
      </a:effectStyleLst>
      <a:bgFillStyleLst>
        <a:solidFill>
          <a:schemeClr val="phClr"/>
        </a:solidFill>
        <a:gradFill rotWithShape="1">
          <a:gsLst>
            <a:gs pos="0">
              <a:schemeClr val="phClr">
                <a:tint val="95000"/>
                <a:shade val="100000"/>
                <a:alpha val="100000"/>
                <a:satMod val="100000"/>
                <a:lumMod val="100000"/>
              </a:schemeClr>
            </a:gs>
            <a:gs pos="9000">
              <a:schemeClr val="phClr">
                <a:tint val="90000"/>
                <a:shade val="100000"/>
                <a:alpha val="100000"/>
                <a:satMod val="100000"/>
                <a:lumMod val="100000"/>
              </a:schemeClr>
            </a:gs>
            <a:gs pos="34000">
              <a:schemeClr val="phClr">
                <a:tint val="83000"/>
                <a:shade val="100000"/>
                <a:alpha val="100000"/>
                <a:satMod val="100000"/>
                <a:lumMod val="100000"/>
              </a:schemeClr>
            </a:gs>
            <a:gs pos="62000">
              <a:schemeClr val="phClr">
                <a:tint val="85000"/>
                <a:shade val="100000"/>
                <a:alpha val="100000"/>
                <a:satMod val="100000"/>
                <a:lumMod val="100000"/>
              </a:schemeClr>
            </a:gs>
            <a:gs pos="90000">
              <a:schemeClr val="phClr">
                <a:tint val="92000"/>
                <a:shade val="100000"/>
                <a:alpha val="100000"/>
                <a:satMod val="100000"/>
                <a:lumMod val="90000"/>
              </a:schemeClr>
            </a:gs>
            <a:gs pos="100000">
              <a:schemeClr val="phClr">
                <a:tint val="85000"/>
                <a:shade val="100000"/>
                <a:alpha val="100000"/>
                <a:satMod val="100000"/>
                <a:lumMod val="100000"/>
              </a:schemeClr>
            </a:gs>
          </a:gsLst>
          <a:lin ang="5400000" scaled="1"/>
        </a:gradFill>
        <a:gradFill rotWithShape="1">
          <a:gsLst>
            <a:gs pos="0">
              <a:schemeClr val="phClr">
                <a:tint val="78000"/>
              </a:schemeClr>
            </a:gs>
            <a:gs pos="100000">
              <a:schemeClr val="phClr">
                <a:tint val="95000"/>
                <a:shade val="98000"/>
                <a:lumMod val="80000"/>
              </a:schemeClr>
            </a:gs>
          </a:gsLst>
          <a:path path="circle">
            <a:fillToRect l="50000" t="100000" r="10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 Pop.thmx</Template>
  <TotalTime>63</TotalTime>
  <Words>323</Words>
  <Application>Microsoft Macintosh PowerPoint</Application>
  <PresentationFormat>On-screen Show (4:3)</PresentationFormat>
  <Paragraphs>20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Urban Pop</vt:lpstr>
      <vt:lpstr>Coursera Capstone</vt:lpstr>
      <vt:lpstr>PowerPoint Presentation</vt:lpstr>
      <vt:lpstr>Foursquare Data</vt:lpstr>
      <vt:lpstr>Where is the competition?</vt:lpstr>
      <vt:lpstr>What is in Foggy Bottom?</vt:lpstr>
      <vt:lpstr>Anything Chinese related?</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Captstone</dc:title>
  <dc:creator>Shannon Seefeld</dc:creator>
  <cp:lastModifiedBy>Shannon Seefeld</cp:lastModifiedBy>
  <cp:revision>6</cp:revision>
  <dcterms:created xsi:type="dcterms:W3CDTF">2018-12-05T16:36:42Z</dcterms:created>
  <dcterms:modified xsi:type="dcterms:W3CDTF">2018-12-05T17:40:20Z</dcterms:modified>
</cp:coreProperties>
</file>